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3"/>
  </p:notesMasterIdLst>
  <p:sldIdLst>
    <p:sldId id="256" r:id="rId2"/>
    <p:sldId id="266" r:id="rId3"/>
    <p:sldId id="257" r:id="rId4"/>
    <p:sldId id="258" r:id="rId5"/>
    <p:sldId id="259" r:id="rId6"/>
    <p:sldId id="260" r:id="rId7"/>
    <p:sldId id="261" r:id="rId8"/>
    <p:sldId id="262" r:id="rId9"/>
    <p:sldId id="263" r:id="rId10"/>
    <p:sldId id="264" r:id="rId11"/>
    <p:sldId id="265" r:id="rId12"/>
  </p:sldIdLst>
  <p:sldSz cx="9144000" cy="6858000" type="screen4x3"/>
  <p:notesSz cx="6858000" cy="9144000"/>
  <p:defaultTextStyle>
    <a:defPPr>
      <a:defRPr lang="fil-P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1" d="100"/>
          <a:sy n="81" d="100"/>
        </p:scale>
        <p:origin x="-1242"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il-PH"/>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84A96A5-F66B-4C09-B4A0-8C95D5D6F076}" type="datetimeFigureOut">
              <a:rPr lang="fil-PH" smtClean="0"/>
              <a:t>5/9/2011</a:t>
            </a:fld>
            <a:endParaRPr lang="fil-PH"/>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il-PH"/>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l-PH"/>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il-PH"/>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75DE399-249F-4189-B23F-201CEB75CB79}" type="slidenum">
              <a:rPr lang="fil-PH" smtClean="0"/>
              <a:t>‹#›</a:t>
            </a:fld>
            <a:endParaRPr lang="fil-PH"/>
          </a:p>
        </p:txBody>
      </p:sp>
    </p:spTree>
    <p:extLst>
      <p:ext uri="{BB962C8B-B14F-4D97-AF65-F5344CB8AC3E}">
        <p14:creationId xmlns:p14="http://schemas.microsoft.com/office/powerpoint/2010/main" val="28488878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33E6ECA5-60CE-4449-95C9-758C895EB70B}" type="datetimeFigureOut">
              <a:rPr lang="fil-PH" smtClean="0"/>
              <a:pPr/>
              <a:t>5/9/2011</a:t>
            </a:fld>
            <a:endParaRPr lang="fil-PH"/>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fil-PH"/>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05DF810F-5A35-46C0-B6E9-78425FB50AEF}" type="slidenum">
              <a:rPr lang="fil-PH" smtClean="0"/>
              <a:pPr/>
              <a:t>‹#›</a:t>
            </a:fld>
            <a:endParaRPr lang="fil-PH"/>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3E6ECA5-60CE-4449-95C9-758C895EB70B}" type="datetimeFigureOut">
              <a:rPr lang="fil-PH" smtClean="0"/>
              <a:pPr/>
              <a:t>5/9/2011</a:t>
            </a:fld>
            <a:endParaRPr lang="fil-PH"/>
          </a:p>
        </p:txBody>
      </p:sp>
      <p:sp>
        <p:nvSpPr>
          <p:cNvPr id="5" name="Footer Placeholder 4"/>
          <p:cNvSpPr>
            <a:spLocks noGrp="1"/>
          </p:cNvSpPr>
          <p:nvPr>
            <p:ph type="ftr" sz="quarter" idx="11"/>
          </p:nvPr>
        </p:nvSpPr>
        <p:spPr/>
        <p:txBody>
          <a:bodyPr/>
          <a:lstStyle/>
          <a:p>
            <a:endParaRPr lang="fil-PH"/>
          </a:p>
        </p:txBody>
      </p:sp>
      <p:sp>
        <p:nvSpPr>
          <p:cNvPr id="6" name="Slide Number Placeholder 5"/>
          <p:cNvSpPr>
            <a:spLocks noGrp="1"/>
          </p:cNvSpPr>
          <p:nvPr>
            <p:ph type="sldNum" sz="quarter" idx="12"/>
          </p:nvPr>
        </p:nvSpPr>
        <p:spPr/>
        <p:txBody>
          <a:bodyPr/>
          <a:lstStyle/>
          <a:p>
            <a:fld id="{05DF810F-5A35-46C0-B6E9-78425FB50AEF}" type="slidenum">
              <a:rPr lang="fil-PH" smtClean="0"/>
              <a:pPr/>
              <a:t>‹#›</a:t>
            </a:fld>
            <a:endParaRPr lang="fil-PH"/>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3E6ECA5-60CE-4449-95C9-758C895EB70B}" type="datetimeFigureOut">
              <a:rPr lang="fil-PH" smtClean="0"/>
              <a:pPr/>
              <a:t>5/9/2011</a:t>
            </a:fld>
            <a:endParaRPr lang="fil-PH"/>
          </a:p>
        </p:txBody>
      </p:sp>
      <p:sp>
        <p:nvSpPr>
          <p:cNvPr id="5" name="Footer Placeholder 4"/>
          <p:cNvSpPr>
            <a:spLocks noGrp="1"/>
          </p:cNvSpPr>
          <p:nvPr>
            <p:ph type="ftr" sz="quarter" idx="11"/>
          </p:nvPr>
        </p:nvSpPr>
        <p:spPr/>
        <p:txBody>
          <a:bodyPr/>
          <a:lstStyle/>
          <a:p>
            <a:endParaRPr lang="fil-PH"/>
          </a:p>
        </p:txBody>
      </p:sp>
      <p:sp>
        <p:nvSpPr>
          <p:cNvPr id="6" name="Slide Number Placeholder 5"/>
          <p:cNvSpPr>
            <a:spLocks noGrp="1"/>
          </p:cNvSpPr>
          <p:nvPr>
            <p:ph type="sldNum" sz="quarter" idx="12"/>
          </p:nvPr>
        </p:nvSpPr>
        <p:spPr/>
        <p:txBody>
          <a:bodyPr/>
          <a:lstStyle/>
          <a:p>
            <a:fld id="{05DF810F-5A35-46C0-B6E9-78425FB50AEF}" type="slidenum">
              <a:rPr lang="fil-PH" smtClean="0"/>
              <a:pPr/>
              <a:t>‹#›</a:t>
            </a:fld>
            <a:endParaRPr lang="fil-PH"/>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33E6ECA5-60CE-4449-95C9-758C895EB70B}" type="datetimeFigureOut">
              <a:rPr lang="fil-PH" smtClean="0"/>
              <a:pPr/>
              <a:t>5/9/2011</a:t>
            </a:fld>
            <a:endParaRPr lang="fil-PH"/>
          </a:p>
        </p:txBody>
      </p:sp>
      <p:sp>
        <p:nvSpPr>
          <p:cNvPr id="5" name="Footer Placeholder 4"/>
          <p:cNvSpPr>
            <a:spLocks noGrp="1"/>
          </p:cNvSpPr>
          <p:nvPr>
            <p:ph type="ftr" sz="quarter" idx="11"/>
          </p:nvPr>
        </p:nvSpPr>
        <p:spPr>
          <a:xfrm>
            <a:off x="457200" y="6480969"/>
            <a:ext cx="4260056" cy="300831"/>
          </a:xfrm>
        </p:spPr>
        <p:txBody>
          <a:bodyPr/>
          <a:lstStyle/>
          <a:p>
            <a:endParaRPr lang="fil-PH"/>
          </a:p>
        </p:txBody>
      </p:sp>
      <p:sp>
        <p:nvSpPr>
          <p:cNvPr id="6" name="Slide Number Placeholder 5"/>
          <p:cNvSpPr>
            <a:spLocks noGrp="1"/>
          </p:cNvSpPr>
          <p:nvPr>
            <p:ph type="sldNum" sz="quarter" idx="12"/>
          </p:nvPr>
        </p:nvSpPr>
        <p:spPr/>
        <p:txBody>
          <a:bodyPr/>
          <a:lstStyle/>
          <a:p>
            <a:fld id="{05DF810F-5A35-46C0-B6E9-78425FB50AEF}" type="slidenum">
              <a:rPr lang="fil-PH" smtClean="0"/>
              <a:pPr/>
              <a:t>‹#›</a:t>
            </a:fld>
            <a:endParaRPr lang="fil-PH"/>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33E6ECA5-60CE-4449-95C9-758C895EB70B}" type="datetimeFigureOut">
              <a:rPr lang="fil-PH" smtClean="0"/>
              <a:pPr/>
              <a:t>5/9/2011</a:t>
            </a:fld>
            <a:endParaRPr lang="fil-PH"/>
          </a:p>
        </p:txBody>
      </p:sp>
      <p:sp>
        <p:nvSpPr>
          <p:cNvPr id="5" name="Footer Placeholder 4"/>
          <p:cNvSpPr>
            <a:spLocks noGrp="1"/>
          </p:cNvSpPr>
          <p:nvPr>
            <p:ph type="ftr" sz="quarter" idx="11"/>
          </p:nvPr>
        </p:nvSpPr>
        <p:spPr>
          <a:xfrm>
            <a:off x="2619376" y="6480969"/>
            <a:ext cx="4260056" cy="300831"/>
          </a:xfrm>
        </p:spPr>
        <p:txBody>
          <a:bodyPr/>
          <a:lstStyle/>
          <a:p>
            <a:endParaRPr lang="fil-PH"/>
          </a:p>
        </p:txBody>
      </p:sp>
      <p:sp>
        <p:nvSpPr>
          <p:cNvPr id="6" name="Slide Number Placeholder 5"/>
          <p:cNvSpPr>
            <a:spLocks noGrp="1"/>
          </p:cNvSpPr>
          <p:nvPr>
            <p:ph type="sldNum" sz="quarter" idx="12"/>
          </p:nvPr>
        </p:nvSpPr>
        <p:spPr>
          <a:xfrm>
            <a:off x="8451056" y="809624"/>
            <a:ext cx="502920" cy="300831"/>
          </a:xfrm>
        </p:spPr>
        <p:txBody>
          <a:bodyPr/>
          <a:lstStyle/>
          <a:p>
            <a:fld id="{05DF810F-5A35-46C0-B6E9-78425FB50AEF}" type="slidenum">
              <a:rPr lang="fil-PH" smtClean="0"/>
              <a:pPr/>
              <a:t>‹#›</a:t>
            </a:fld>
            <a:endParaRPr lang="fil-PH"/>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33E6ECA5-60CE-4449-95C9-758C895EB70B}" type="datetimeFigureOut">
              <a:rPr lang="fil-PH" smtClean="0"/>
              <a:pPr/>
              <a:t>5/9/2011</a:t>
            </a:fld>
            <a:endParaRPr lang="fil-PH"/>
          </a:p>
        </p:txBody>
      </p:sp>
      <p:sp>
        <p:nvSpPr>
          <p:cNvPr id="6" name="Footer Placeholder 5"/>
          <p:cNvSpPr>
            <a:spLocks noGrp="1"/>
          </p:cNvSpPr>
          <p:nvPr>
            <p:ph type="ftr" sz="quarter" idx="11"/>
          </p:nvPr>
        </p:nvSpPr>
        <p:spPr>
          <a:xfrm>
            <a:off x="457200" y="6480969"/>
            <a:ext cx="4260056" cy="301752"/>
          </a:xfrm>
        </p:spPr>
        <p:txBody>
          <a:bodyPr/>
          <a:lstStyle/>
          <a:p>
            <a:endParaRPr lang="fil-PH"/>
          </a:p>
        </p:txBody>
      </p:sp>
      <p:sp>
        <p:nvSpPr>
          <p:cNvPr id="7" name="Slide Number Placeholder 6"/>
          <p:cNvSpPr>
            <a:spLocks noGrp="1"/>
          </p:cNvSpPr>
          <p:nvPr>
            <p:ph type="sldNum" sz="quarter" idx="12"/>
          </p:nvPr>
        </p:nvSpPr>
        <p:spPr>
          <a:xfrm>
            <a:off x="7589520" y="6480969"/>
            <a:ext cx="502920" cy="301752"/>
          </a:xfrm>
        </p:spPr>
        <p:txBody>
          <a:bodyPr/>
          <a:lstStyle/>
          <a:p>
            <a:fld id="{05DF810F-5A35-46C0-B6E9-78425FB50AEF}" type="slidenum">
              <a:rPr lang="fil-PH" smtClean="0"/>
              <a:pPr/>
              <a:t>‹#›</a:t>
            </a:fld>
            <a:endParaRPr lang="fil-PH"/>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33E6ECA5-60CE-4449-95C9-758C895EB70B}" type="datetimeFigureOut">
              <a:rPr lang="fil-PH" smtClean="0"/>
              <a:pPr/>
              <a:t>5/9/2011</a:t>
            </a:fld>
            <a:endParaRPr lang="fil-PH"/>
          </a:p>
        </p:txBody>
      </p:sp>
      <p:sp>
        <p:nvSpPr>
          <p:cNvPr id="8" name="Footer Placeholder 7"/>
          <p:cNvSpPr>
            <a:spLocks noGrp="1"/>
          </p:cNvSpPr>
          <p:nvPr>
            <p:ph type="ftr" sz="quarter" idx="11"/>
          </p:nvPr>
        </p:nvSpPr>
        <p:spPr>
          <a:xfrm>
            <a:off x="457200" y="6480969"/>
            <a:ext cx="4261104" cy="301752"/>
          </a:xfrm>
        </p:spPr>
        <p:txBody>
          <a:bodyPr/>
          <a:lstStyle/>
          <a:p>
            <a:endParaRPr lang="fil-PH"/>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05DF810F-5A35-46C0-B6E9-78425FB50AEF}" type="slidenum">
              <a:rPr lang="fil-PH" smtClean="0"/>
              <a:pPr/>
              <a:t>‹#›</a:t>
            </a:fld>
            <a:endParaRPr lang="fil-PH"/>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3E6ECA5-60CE-4449-95C9-758C895EB70B}" type="datetimeFigureOut">
              <a:rPr lang="fil-PH" smtClean="0"/>
              <a:pPr/>
              <a:t>5/9/2011</a:t>
            </a:fld>
            <a:endParaRPr lang="fil-PH"/>
          </a:p>
        </p:txBody>
      </p:sp>
      <p:sp>
        <p:nvSpPr>
          <p:cNvPr id="4" name="Footer Placeholder 3"/>
          <p:cNvSpPr>
            <a:spLocks noGrp="1"/>
          </p:cNvSpPr>
          <p:nvPr>
            <p:ph type="ftr" sz="quarter" idx="11"/>
          </p:nvPr>
        </p:nvSpPr>
        <p:spPr/>
        <p:txBody>
          <a:bodyPr/>
          <a:lstStyle/>
          <a:p>
            <a:endParaRPr lang="fil-PH"/>
          </a:p>
        </p:txBody>
      </p:sp>
      <p:sp>
        <p:nvSpPr>
          <p:cNvPr id="5" name="Slide Number Placeholder 4"/>
          <p:cNvSpPr>
            <a:spLocks noGrp="1"/>
          </p:cNvSpPr>
          <p:nvPr>
            <p:ph type="sldNum" sz="quarter" idx="12"/>
          </p:nvPr>
        </p:nvSpPr>
        <p:spPr/>
        <p:txBody>
          <a:bodyPr/>
          <a:lstStyle/>
          <a:p>
            <a:fld id="{05DF810F-5A35-46C0-B6E9-78425FB50AEF}" type="slidenum">
              <a:rPr lang="fil-PH" smtClean="0"/>
              <a:pPr/>
              <a:t>‹#›</a:t>
            </a:fld>
            <a:endParaRPr lang="fil-PH"/>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33E6ECA5-60CE-4449-95C9-758C895EB70B}" type="datetimeFigureOut">
              <a:rPr lang="fil-PH" smtClean="0"/>
              <a:pPr/>
              <a:t>5/9/2011</a:t>
            </a:fld>
            <a:endParaRPr lang="fil-PH"/>
          </a:p>
        </p:txBody>
      </p:sp>
      <p:sp>
        <p:nvSpPr>
          <p:cNvPr id="3" name="Footer Placeholder 2"/>
          <p:cNvSpPr>
            <a:spLocks noGrp="1"/>
          </p:cNvSpPr>
          <p:nvPr>
            <p:ph type="ftr" sz="quarter" idx="11"/>
          </p:nvPr>
        </p:nvSpPr>
        <p:spPr>
          <a:xfrm>
            <a:off x="457200" y="6481890"/>
            <a:ext cx="4260056" cy="300831"/>
          </a:xfrm>
        </p:spPr>
        <p:txBody>
          <a:bodyPr/>
          <a:lstStyle/>
          <a:p>
            <a:endParaRPr lang="fil-PH"/>
          </a:p>
        </p:txBody>
      </p:sp>
      <p:sp>
        <p:nvSpPr>
          <p:cNvPr id="4" name="Slide Number Placeholder 3"/>
          <p:cNvSpPr>
            <a:spLocks noGrp="1"/>
          </p:cNvSpPr>
          <p:nvPr>
            <p:ph type="sldNum" sz="quarter" idx="12"/>
          </p:nvPr>
        </p:nvSpPr>
        <p:spPr>
          <a:xfrm>
            <a:off x="7589520" y="6480969"/>
            <a:ext cx="502920" cy="301752"/>
          </a:xfrm>
        </p:spPr>
        <p:txBody>
          <a:bodyPr/>
          <a:lstStyle/>
          <a:p>
            <a:fld id="{05DF810F-5A35-46C0-B6E9-78425FB50AEF}" type="slidenum">
              <a:rPr lang="fil-PH" smtClean="0"/>
              <a:pPr/>
              <a:t>‹#›</a:t>
            </a:fld>
            <a:endParaRPr lang="fil-PH"/>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33E6ECA5-60CE-4449-95C9-758C895EB70B}" type="datetimeFigureOut">
              <a:rPr lang="fil-PH" smtClean="0"/>
              <a:pPr/>
              <a:t>5/9/2011</a:t>
            </a:fld>
            <a:endParaRPr lang="fil-PH"/>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fil-PH"/>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05DF810F-5A35-46C0-B6E9-78425FB50AEF}" type="slidenum">
              <a:rPr lang="fil-PH" smtClean="0"/>
              <a:pPr/>
              <a:t>‹#›</a:t>
            </a:fld>
            <a:endParaRPr lang="fil-PH"/>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33E6ECA5-60CE-4449-95C9-758C895EB70B}" type="datetimeFigureOut">
              <a:rPr lang="fil-PH" smtClean="0"/>
              <a:pPr/>
              <a:t>5/9/2011</a:t>
            </a:fld>
            <a:endParaRPr lang="fil-PH"/>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fil-PH"/>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05DF810F-5A35-46C0-B6E9-78425FB50AEF}" type="slidenum">
              <a:rPr lang="fil-PH" smtClean="0"/>
              <a:pPr/>
              <a:t>‹#›</a:t>
            </a:fld>
            <a:endParaRPr lang="fil-PH"/>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33E6ECA5-60CE-4449-95C9-758C895EB70B}" type="datetimeFigureOut">
              <a:rPr lang="fil-PH" smtClean="0"/>
              <a:pPr/>
              <a:t>5/9/2011</a:t>
            </a:fld>
            <a:endParaRPr lang="fil-PH"/>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fil-PH"/>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05DF810F-5A35-46C0-B6E9-78425FB50AEF}" type="slidenum">
              <a:rPr lang="fil-PH" smtClean="0"/>
              <a:pPr/>
              <a:t>‹#›</a:t>
            </a:fld>
            <a:endParaRPr lang="fil-PH"/>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3330575"/>
            <a:ext cx="8077200" cy="1470025"/>
          </a:xfrm>
        </p:spPr>
        <p:txBody>
          <a:bodyPr>
            <a:normAutofit fontScale="90000"/>
          </a:bodyPr>
          <a:lstStyle/>
          <a:p>
            <a:pPr algn="ctr"/>
            <a:r>
              <a:rPr lang="fil-PH" dirty="0" smtClean="0">
                <a:ln w="6350">
                  <a:solidFill>
                    <a:schemeClr val="accent1">
                      <a:lumMod val="20000"/>
                      <a:lumOff val="80000"/>
                    </a:schemeClr>
                  </a:solidFill>
                </a:ln>
                <a:solidFill>
                  <a:schemeClr val="accent1"/>
                </a:solidFill>
                <a:effectLst>
                  <a:glow rad="228600">
                    <a:schemeClr val="accent1">
                      <a:satMod val="175000"/>
                      <a:alpha val="40000"/>
                    </a:schemeClr>
                  </a:glow>
                  <a:outerShdw blurRad="26000" dist="26000" dir="14500000" algn="tl" rotWithShape="0">
                    <a:srgbClr val="000000">
                      <a:alpha val="40000"/>
                    </a:srgbClr>
                  </a:outerShdw>
                </a:effectLst>
                <a:latin typeface="Gill Sans Ultra Bold Condensed" pitchFamily="34" charset="0"/>
              </a:rPr>
              <a:t>Presented by </a:t>
            </a:r>
            <a:r>
              <a:rPr lang="fil-PH" dirty="0" smtClean="0">
                <a:ln w="6350">
                  <a:solidFill>
                    <a:schemeClr val="accent4"/>
                  </a:solidFill>
                </a:ln>
                <a:solidFill>
                  <a:schemeClr val="accent2">
                    <a:lumMod val="20000"/>
                    <a:lumOff val="80000"/>
                  </a:schemeClr>
                </a:solidFill>
                <a:effectLst>
                  <a:glow rad="228600">
                    <a:schemeClr val="accent1">
                      <a:satMod val="175000"/>
                      <a:alpha val="40000"/>
                    </a:schemeClr>
                  </a:glow>
                  <a:outerShdw blurRad="26000" dist="26000" dir="14500000" algn="tl" rotWithShape="0">
                    <a:srgbClr val="000000">
                      <a:alpha val="40000"/>
                    </a:srgbClr>
                  </a:outerShdw>
                </a:effectLst>
                <a:latin typeface="Gill Sans Ultra Bold Condensed" pitchFamily="34" charset="0"/>
              </a:rPr>
              <a:t/>
            </a:r>
            <a:br>
              <a:rPr lang="fil-PH" dirty="0" smtClean="0">
                <a:ln w="6350">
                  <a:solidFill>
                    <a:schemeClr val="accent4"/>
                  </a:solidFill>
                </a:ln>
                <a:solidFill>
                  <a:schemeClr val="accent2">
                    <a:lumMod val="20000"/>
                    <a:lumOff val="80000"/>
                  </a:schemeClr>
                </a:solidFill>
                <a:effectLst>
                  <a:glow rad="228600">
                    <a:schemeClr val="accent1">
                      <a:satMod val="175000"/>
                      <a:alpha val="40000"/>
                    </a:schemeClr>
                  </a:glow>
                  <a:outerShdw blurRad="26000" dist="26000" dir="14500000" algn="tl" rotWithShape="0">
                    <a:srgbClr val="000000">
                      <a:alpha val="40000"/>
                    </a:srgbClr>
                  </a:outerShdw>
                </a:effectLst>
                <a:latin typeface="Gill Sans Ultra Bold Condensed" pitchFamily="34" charset="0"/>
              </a:rPr>
            </a:br>
            <a:r>
              <a:rPr lang="fil-PH" sz="8000" dirty="0" smtClean="0">
                <a:ln w="6350">
                  <a:solidFill>
                    <a:schemeClr val="accent4"/>
                  </a:solidFill>
                </a:ln>
                <a:solidFill>
                  <a:schemeClr val="accent2">
                    <a:lumMod val="20000"/>
                    <a:lumOff val="80000"/>
                  </a:schemeClr>
                </a:solidFill>
                <a:effectLst>
                  <a:glow rad="228600">
                    <a:schemeClr val="accent1">
                      <a:satMod val="175000"/>
                      <a:alpha val="40000"/>
                    </a:schemeClr>
                  </a:glow>
                  <a:outerShdw blurRad="26000" dist="26000" dir="14500000" algn="tl" rotWithShape="0">
                    <a:srgbClr val="000000">
                      <a:alpha val="40000"/>
                    </a:srgbClr>
                  </a:outerShdw>
                </a:effectLst>
                <a:latin typeface="Gill Sans Ultra Bold Condensed" pitchFamily="34" charset="0"/>
              </a:rPr>
              <a:t>Mariella Jziggy Cajucom</a:t>
            </a:r>
            <a:endParaRPr lang="fil-PH" sz="8000" dirty="0">
              <a:ln w="6350">
                <a:solidFill>
                  <a:schemeClr val="accent4"/>
                </a:solidFill>
              </a:ln>
              <a:solidFill>
                <a:schemeClr val="accent2">
                  <a:lumMod val="20000"/>
                  <a:lumOff val="80000"/>
                </a:schemeClr>
              </a:solidFill>
              <a:effectLst>
                <a:glow rad="228600">
                  <a:schemeClr val="accent1">
                    <a:satMod val="175000"/>
                    <a:alpha val="40000"/>
                  </a:schemeClr>
                </a:glow>
                <a:outerShdw blurRad="26000" dist="26000" dir="14500000" algn="tl" rotWithShape="0">
                  <a:srgbClr val="000000">
                    <a:alpha val="40000"/>
                  </a:srgbClr>
                </a:outerShdw>
              </a:effectLst>
              <a:latin typeface="Gill Sans Ultra Bold Condensed"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il-PH" dirty="0" smtClean="0">
                <a:ln w="6350">
                  <a:solidFill>
                    <a:schemeClr val="accent4"/>
                  </a:solidFill>
                </a:ln>
                <a:solidFill>
                  <a:schemeClr val="accent2">
                    <a:lumMod val="20000"/>
                    <a:lumOff val="80000"/>
                  </a:schemeClr>
                </a:solidFill>
                <a:effectLst>
                  <a:glow rad="228600">
                    <a:schemeClr val="accent1">
                      <a:satMod val="175000"/>
                      <a:alpha val="40000"/>
                    </a:schemeClr>
                  </a:glow>
                  <a:outerShdw blurRad="26000" dist="26000" dir="14500000" algn="tl" rotWithShape="0">
                    <a:srgbClr val="000000">
                      <a:alpha val="40000"/>
                    </a:srgbClr>
                  </a:outerShdw>
                </a:effectLst>
                <a:latin typeface="Gill Sans Ultra Bold Condensed" pitchFamily="34" charset="0"/>
              </a:rPr>
              <a:t>Programs for asthma</a:t>
            </a:r>
            <a:endParaRPr lang="fil-PH" dirty="0">
              <a:ln w="6350">
                <a:solidFill>
                  <a:schemeClr val="accent4"/>
                </a:solidFill>
              </a:ln>
              <a:solidFill>
                <a:schemeClr val="accent2">
                  <a:lumMod val="20000"/>
                  <a:lumOff val="80000"/>
                </a:schemeClr>
              </a:solidFill>
              <a:effectLst>
                <a:glow rad="228600">
                  <a:schemeClr val="accent1">
                    <a:satMod val="175000"/>
                    <a:alpha val="40000"/>
                  </a:schemeClr>
                </a:glow>
                <a:outerShdw blurRad="26000" dist="26000" dir="14500000" algn="tl" rotWithShape="0">
                  <a:srgbClr val="000000">
                    <a:alpha val="40000"/>
                  </a:srgbClr>
                </a:outerShdw>
              </a:effectLst>
              <a:latin typeface="Gill Sans Ultra Bold Condensed" pitchFamily="34" charset="0"/>
            </a:endParaRPr>
          </a:p>
        </p:txBody>
      </p:sp>
      <p:sp>
        <p:nvSpPr>
          <p:cNvPr id="3" name="Content Placeholder 2"/>
          <p:cNvSpPr>
            <a:spLocks noGrp="1"/>
          </p:cNvSpPr>
          <p:nvPr>
            <p:ph idx="1"/>
          </p:nvPr>
        </p:nvSpPr>
        <p:spPr/>
        <p:txBody>
          <a:bodyPr>
            <a:normAutofit fontScale="77500" lnSpcReduction="20000"/>
          </a:bodyPr>
          <a:lstStyle/>
          <a:p>
            <a:pPr>
              <a:buNone/>
            </a:pPr>
            <a:r>
              <a:rPr lang="en-AU" sz="4800" b="1" dirty="0">
                <a:solidFill>
                  <a:srgbClr val="92D050"/>
                </a:solidFill>
              </a:rPr>
              <a:t>National Asthma Council </a:t>
            </a:r>
            <a:r>
              <a:rPr lang="en-AU" sz="4800" b="1" dirty="0" smtClean="0">
                <a:solidFill>
                  <a:srgbClr val="92D050"/>
                </a:solidFill>
              </a:rPr>
              <a:t>Australia &amp; Asthma foundation of Australia</a:t>
            </a:r>
            <a:endParaRPr lang="fil-PH" sz="4800" dirty="0" smtClean="0">
              <a:solidFill>
                <a:srgbClr val="92D050"/>
              </a:solidFill>
            </a:endParaRPr>
          </a:p>
          <a:p>
            <a:pPr lvl="0">
              <a:buNone/>
            </a:pPr>
            <a:r>
              <a:rPr lang="en-AU" sz="4800" dirty="0" smtClean="0"/>
              <a:t>Is </a:t>
            </a:r>
            <a:r>
              <a:rPr lang="en-AU" sz="4800" dirty="0"/>
              <a:t>a not profitable organisation, is </a:t>
            </a:r>
            <a:r>
              <a:rPr lang="en-AU" sz="4800" dirty="0" smtClean="0"/>
              <a:t>a site </a:t>
            </a:r>
            <a:r>
              <a:rPr lang="en-AU" sz="4800" dirty="0"/>
              <a:t>for asthma to inform and educate. </a:t>
            </a:r>
            <a:r>
              <a:rPr lang="en-AU" sz="4800" dirty="0" smtClean="0"/>
              <a:t>They provide with up to date information relating to asthma and allergy, </a:t>
            </a:r>
            <a:endParaRPr lang="fil-PH" sz="4800" dirty="0"/>
          </a:p>
          <a:p>
            <a:pPr>
              <a:buNone/>
            </a:pPr>
            <a:r>
              <a:rPr lang="en-AU" sz="4800" b="1" dirty="0" smtClean="0">
                <a:solidFill>
                  <a:srgbClr val="92D050"/>
                </a:solidFill>
              </a:rPr>
              <a:t>Asthma </a:t>
            </a:r>
            <a:r>
              <a:rPr lang="en-AU" sz="4800" b="1" dirty="0">
                <a:solidFill>
                  <a:srgbClr val="92D050"/>
                </a:solidFill>
              </a:rPr>
              <a:t>Helpline on 1800 645 130 (toll free)</a:t>
            </a:r>
            <a:r>
              <a:rPr lang="en-AU" sz="4800" dirty="0">
                <a:solidFill>
                  <a:srgbClr val="92D050"/>
                </a:solidFill>
              </a:rPr>
              <a:t> </a:t>
            </a:r>
            <a:endParaRPr lang="fil-PH" sz="4800" dirty="0">
              <a:solidFill>
                <a:srgbClr val="92D050"/>
              </a:solidFill>
            </a:endParaRPr>
          </a:p>
          <a:p>
            <a:endParaRPr lang="fil-PH" dirty="0"/>
          </a:p>
        </p:txBody>
      </p:sp>
    </p:spTree>
  </p:cSld>
  <p:clrMapOvr>
    <a:masterClrMapping/>
  </p:clrMapOvr>
  <p:transition>
    <p:cove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il-PH" dirty="0" smtClean="0">
                <a:ln w="6350">
                  <a:solidFill>
                    <a:schemeClr val="accent4"/>
                  </a:solidFill>
                </a:ln>
                <a:solidFill>
                  <a:schemeClr val="accent2">
                    <a:lumMod val="20000"/>
                    <a:lumOff val="80000"/>
                  </a:schemeClr>
                </a:solidFill>
                <a:effectLst>
                  <a:glow rad="228600">
                    <a:schemeClr val="accent1">
                      <a:satMod val="175000"/>
                      <a:alpha val="40000"/>
                    </a:schemeClr>
                  </a:glow>
                  <a:outerShdw blurRad="26000" dist="26000" dir="14500000" algn="tl" rotWithShape="0">
                    <a:srgbClr val="000000">
                      <a:alpha val="40000"/>
                    </a:srgbClr>
                  </a:outerShdw>
                </a:effectLst>
                <a:latin typeface="Gill Sans Ultra Bold Condensed" pitchFamily="34" charset="0"/>
              </a:rPr>
              <a:t>Rights and Responsibilities</a:t>
            </a:r>
            <a:endParaRPr lang="fil-PH" dirty="0">
              <a:ln w="6350">
                <a:solidFill>
                  <a:schemeClr val="accent4"/>
                </a:solidFill>
              </a:ln>
              <a:solidFill>
                <a:schemeClr val="accent2">
                  <a:lumMod val="20000"/>
                  <a:lumOff val="80000"/>
                </a:schemeClr>
              </a:solidFill>
              <a:effectLst>
                <a:glow rad="228600">
                  <a:schemeClr val="accent1">
                    <a:satMod val="175000"/>
                    <a:alpha val="40000"/>
                  </a:schemeClr>
                </a:glow>
                <a:outerShdw blurRad="26000" dist="26000" dir="14500000" algn="tl" rotWithShape="0">
                  <a:srgbClr val="000000">
                    <a:alpha val="40000"/>
                  </a:srgbClr>
                </a:outerShdw>
              </a:effectLst>
              <a:latin typeface="Gill Sans Ultra Bold Condensed" pitchFamily="34" charset="0"/>
            </a:endParaRPr>
          </a:p>
        </p:txBody>
      </p:sp>
      <p:sp>
        <p:nvSpPr>
          <p:cNvPr id="3" name="Content Placeholder 2"/>
          <p:cNvSpPr>
            <a:spLocks noGrp="1"/>
          </p:cNvSpPr>
          <p:nvPr>
            <p:ph idx="1"/>
          </p:nvPr>
        </p:nvSpPr>
        <p:spPr/>
        <p:txBody>
          <a:bodyPr>
            <a:normAutofit fontScale="70000" lnSpcReduction="20000"/>
          </a:bodyPr>
          <a:lstStyle/>
          <a:p>
            <a:pPr>
              <a:buNone/>
            </a:pPr>
            <a:r>
              <a:rPr lang="en-AU" b="1" u="sng" dirty="0" smtClean="0">
                <a:solidFill>
                  <a:srgbClr val="92D050"/>
                </a:solidFill>
              </a:rPr>
              <a:t>Rights </a:t>
            </a:r>
            <a:r>
              <a:rPr lang="en-AU" b="1" u="sng" dirty="0">
                <a:solidFill>
                  <a:srgbClr val="92D050"/>
                </a:solidFill>
              </a:rPr>
              <a:t>for Patients </a:t>
            </a:r>
            <a:endParaRPr lang="fil-PH" dirty="0">
              <a:solidFill>
                <a:srgbClr val="92D050"/>
              </a:solidFill>
            </a:endParaRPr>
          </a:p>
          <a:p>
            <a:pPr lvl="0"/>
            <a:r>
              <a:rPr lang="en-AU" dirty="0"/>
              <a:t>As a patient or parent of a child with asthma you should insist on the right to immediate care when you or your child are in respiratory distress; the right to intensive treatment until respiratory distress is relieved; the right to treatment measures that will prevent the need for emergency care in the future; and the right to treatment based on accurate and up-to-date medical knowledge about asthma. </a:t>
            </a:r>
            <a:endParaRPr lang="fil-PH" dirty="0"/>
          </a:p>
          <a:p>
            <a:pPr>
              <a:buNone/>
            </a:pPr>
            <a:r>
              <a:rPr lang="en-AU" b="1" u="sng" dirty="0" smtClean="0">
                <a:solidFill>
                  <a:srgbClr val="92D050"/>
                </a:solidFill>
              </a:rPr>
              <a:t>Responsibilities </a:t>
            </a:r>
            <a:endParaRPr lang="fil-PH" dirty="0">
              <a:solidFill>
                <a:srgbClr val="92D050"/>
              </a:solidFill>
            </a:endParaRPr>
          </a:p>
          <a:p>
            <a:pPr lvl="0"/>
            <a:r>
              <a:rPr lang="en-AU" dirty="0"/>
              <a:t>You also have responsibilities as a patient or parent of a child with asthma. You should understand what asthma is and what happens when asthma occurs; know the names of your asthma medications, know how your asthma medications work, when to take them, and their possible side </a:t>
            </a:r>
            <a:r>
              <a:rPr lang="en-AU" dirty="0" smtClean="0"/>
              <a:t>effects.</a:t>
            </a:r>
            <a:endParaRPr lang="fil-PH" dirty="0"/>
          </a:p>
        </p:txBody>
      </p:sp>
    </p:spTree>
  </p:cSld>
  <p:clrMapOvr>
    <a:masterClrMapping/>
  </p:clrMapOvr>
  <p:transition spd="med">
    <p:cove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normAutofit fontScale="92500" lnSpcReduction="10000"/>
          </a:bodyPr>
          <a:lstStyle/>
          <a:p>
            <a:pPr>
              <a:buNone/>
            </a:pPr>
            <a:r>
              <a:rPr lang="fil-PH" dirty="0" smtClean="0"/>
              <a:t>		</a:t>
            </a:r>
            <a:r>
              <a:rPr lang="fil-PH" sz="4000" dirty="0" smtClean="0"/>
              <a:t>The health of Australia’s youth is good, but there is a range of health issues that influence and impact on youth health and development. Some of the health issue commonly experienced by youth include sun protection, mental health, sexual &amp; reproductive health and road safety. </a:t>
            </a:r>
            <a:endParaRPr lang="fil-PH" sz="4000" dirty="0"/>
          </a:p>
        </p:txBody>
      </p:sp>
    </p:spTree>
  </p:cSld>
  <p:clrMapOvr>
    <a:masterClrMapping/>
  </p:clrMapOvr>
  <p:transition>
    <p:cove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sthma.jpg"/>
          <p:cNvPicPr>
            <a:picLocks noChangeAspect="1"/>
          </p:cNvPicPr>
          <p:nvPr/>
        </p:nvPicPr>
        <p:blipFill>
          <a:blip r:embed="rId2" cstate="print"/>
          <a:stretch>
            <a:fillRect/>
          </a:stretch>
        </p:blipFill>
        <p:spPr>
          <a:xfrm>
            <a:off x="304800" y="457200"/>
            <a:ext cx="3505200" cy="3192585"/>
          </a:xfrm>
          <a:prstGeom prst="rect">
            <a:avLst/>
          </a:prstGeom>
          <a:ln w="76200">
            <a:solidFill>
              <a:schemeClr val="accent1">
                <a:lumMod val="75000"/>
              </a:schemeClr>
            </a:solidFill>
          </a:ln>
          <a:effectLst>
            <a:innerShdw blurRad="63500" dist="50800" dir="10800000">
              <a:prstClr val="black">
                <a:alpha val="50000"/>
              </a:prstClr>
            </a:innerShdw>
          </a:effectLst>
        </p:spPr>
      </p:pic>
      <p:sp>
        <p:nvSpPr>
          <p:cNvPr id="3" name="Content Placeholder 2"/>
          <p:cNvSpPr>
            <a:spLocks noGrp="1"/>
          </p:cNvSpPr>
          <p:nvPr>
            <p:ph sz="half" idx="1"/>
          </p:nvPr>
        </p:nvSpPr>
        <p:spPr>
          <a:xfrm>
            <a:off x="304800" y="320040"/>
            <a:ext cx="8622538" cy="5989320"/>
          </a:xfrm>
        </p:spPr>
        <p:txBody>
          <a:bodyPr>
            <a:normAutofit fontScale="92500" lnSpcReduction="10000"/>
          </a:bodyPr>
          <a:lstStyle/>
          <a:p>
            <a:pPr>
              <a:buNone/>
            </a:pPr>
            <a:r>
              <a:rPr lang="en-AU" dirty="0"/>
              <a:t>	</a:t>
            </a:r>
            <a:r>
              <a:rPr lang="en-AU" dirty="0" smtClean="0"/>
              <a:t>				Over </a:t>
            </a:r>
            <a:r>
              <a:rPr lang="en-AU" dirty="0"/>
              <a:t>2 million Australians </a:t>
            </a:r>
            <a:r>
              <a:rPr lang="en-AU" dirty="0" smtClean="0"/>
              <a:t>					have currently </a:t>
            </a:r>
            <a:r>
              <a:rPr lang="en-AU" dirty="0"/>
              <a:t>diagnosed </a:t>
            </a:r>
            <a:r>
              <a:rPr lang="en-AU" dirty="0" smtClean="0"/>
              <a:t>					with </a:t>
            </a:r>
            <a:r>
              <a:rPr lang="en-AU" dirty="0"/>
              <a:t>asthma. Asthma is </a:t>
            </a:r>
            <a:r>
              <a:rPr lang="en-AU" dirty="0" smtClean="0"/>
              <a:t>					not </a:t>
            </a:r>
            <a:r>
              <a:rPr lang="en-AU" dirty="0"/>
              <a:t>a rare condition but </a:t>
            </a:r>
            <a:r>
              <a:rPr lang="en-AU" dirty="0" smtClean="0"/>
              <a:t>					the </a:t>
            </a:r>
            <a:r>
              <a:rPr lang="en-AU" dirty="0"/>
              <a:t>most common </a:t>
            </a:r>
            <a:r>
              <a:rPr lang="en-AU" dirty="0" smtClean="0"/>
              <a:t>						disease </a:t>
            </a:r>
            <a:r>
              <a:rPr lang="en-AU" dirty="0"/>
              <a:t>in the world. </a:t>
            </a:r>
            <a:r>
              <a:rPr lang="en-AU" dirty="0" smtClean="0"/>
              <a:t>						People </a:t>
            </a:r>
            <a:r>
              <a:rPr lang="en-AU" dirty="0"/>
              <a:t>with asthma have </a:t>
            </a:r>
            <a:r>
              <a:rPr lang="en-AU" dirty="0" smtClean="0"/>
              <a:t>					airways </a:t>
            </a:r>
            <a:r>
              <a:rPr lang="en-AU" dirty="0"/>
              <a:t>that are inflamed. </a:t>
            </a:r>
            <a:r>
              <a:rPr lang="en-AU" dirty="0" smtClean="0"/>
              <a:t>				This </a:t>
            </a:r>
            <a:r>
              <a:rPr lang="en-AU" dirty="0"/>
              <a:t>means that they swell and produce lots of thick mucus. They are also overly sensitive, or hyperactive, to certain things, like exercise, dust, or cigarette smoke. This hyper reactivity causes the smooth muscle that surrounds the airways to tighten up</a:t>
            </a:r>
            <a:r>
              <a:rPr lang="en-AU" dirty="0" smtClean="0"/>
              <a:t>.</a:t>
            </a:r>
            <a:endParaRPr lang="fil-PH" dirty="0"/>
          </a:p>
        </p:txBody>
      </p:sp>
    </p:spTree>
  </p:cSld>
  <p:clrMapOvr>
    <a:masterClrMapping/>
  </p:clrMapOvr>
  <p:transition>
    <p:cove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il-PH" b="1" dirty="0" smtClean="0">
                <a:ln w="18000">
                  <a:solidFill>
                    <a:schemeClr val="accent4"/>
                  </a:solidFill>
                  <a:prstDash val="solid"/>
                  <a:miter lim="800000"/>
                </a:ln>
                <a:solidFill>
                  <a:schemeClr val="accent2">
                    <a:lumMod val="20000"/>
                    <a:lumOff val="80000"/>
                  </a:schemeClr>
                </a:solidFill>
                <a:effectLst>
                  <a:glow rad="228600">
                    <a:schemeClr val="accent1">
                      <a:satMod val="175000"/>
                      <a:alpha val="40000"/>
                    </a:schemeClr>
                  </a:glow>
                  <a:outerShdw blurRad="38100" dist="38100" dir="2700000" algn="tl">
                    <a:srgbClr val="000000">
                      <a:alpha val="43137"/>
                    </a:srgbClr>
                  </a:outerShdw>
                </a:effectLst>
                <a:latin typeface="Gill Sans Ultra Bold Condensed" pitchFamily="34" charset="0"/>
              </a:rPr>
              <a:t>How does asthma affect physical development of a child?</a:t>
            </a:r>
            <a:endParaRPr lang="fil-PH" b="1" dirty="0">
              <a:ln w="18000">
                <a:solidFill>
                  <a:schemeClr val="accent4"/>
                </a:solidFill>
                <a:prstDash val="solid"/>
                <a:miter lim="800000"/>
              </a:ln>
              <a:solidFill>
                <a:schemeClr val="accent2">
                  <a:lumMod val="20000"/>
                  <a:lumOff val="80000"/>
                </a:schemeClr>
              </a:solidFill>
              <a:effectLst>
                <a:glow rad="228600">
                  <a:schemeClr val="accent1">
                    <a:satMod val="175000"/>
                    <a:alpha val="40000"/>
                  </a:schemeClr>
                </a:glow>
                <a:outerShdw blurRad="38100" dist="38100" dir="2700000" algn="tl">
                  <a:srgbClr val="000000">
                    <a:alpha val="43137"/>
                  </a:srgbClr>
                </a:outerShdw>
              </a:effectLst>
              <a:latin typeface="Gill Sans Ultra Bold Condensed" pitchFamily="34" charset="0"/>
            </a:endParaRPr>
          </a:p>
        </p:txBody>
      </p:sp>
      <p:sp>
        <p:nvSpPr>
          <p:cNvPr id="3" name="Content Placeholder 2"/>
          <p:cNvSpPr>
            <a:spLocks noGrp="1"/>
          </p:cNvSpPr>
          <p:nvPr>
            <p:ph idx="1"/>
          </p:nvPr>
        </p:nvSpPr>
        <p:spPr/>
        <p:txBody>
          <a:bodyPr>
            <a:normAutofit fontScale="77500" lnSpcReduction="20000"/>
          </a:bodyPr>
          <a:lstStyle/>
          <a:p>
            <a:r>
              <a:rPr lang="en-AU" dirty="0" smtClean="0"/>
              <a:t>It is not the asthma itself that affects physical development but the drugs that the child takes. If a child regularly takes a preventer inhaler containing a steroid e.g. </a:t>
            </a:r>
            <a:r>
              <a:rPr lang="en-AU" dirty="0" err="1" smtClean="0"/>
              <a:t>becotide</a:t>
            </a:r>
            <a:r>
              <a:rPr lang="en-AU" dirty="0" smtClean="0"/>
              <a:t>, </a:t>
            </a:r>
            <a:r>
              <a:rPr lang="en-AU" dirty="0" err="1" smtClean="0"/>
              <a:t>serotide</a:t>
            </a:r>
            <a:r>
              <a:rPr lang="en-AU" dirty="0" smtClean="0"/>
              <a:t>, </a:t>
            </a:r>
            <a:r>
              <a:rPr lang="en-AU" dirty="0" err="1" smtClean="0"/>
              <a:t>beclaforte</a:t>
            </a:r>
            <a:r>
              <a:rPr lang="en-AU" dirty="0" smtClean="0"/>
              <a:t>, </a:t>
            </a:r>
            <a:r>
              <a:rPr lang="en-AU" dirty="0" err="1" smtClean="0"/>
              <a:t>flixotide</a:t>
            </a:r>
            <a:r>
              <a:rPr lang="en-AU" dirty="0" smtClean="0"/>
              <a:t> then the steroids in these drugs cause the child not to grow as tall as his peers. Also if they get serious asthma they are given </a:t>
            </a:r>
            <a:r>
              <a:rPr lang="en-AU" dirty="0" err="1" smtClean="0"/>
              <a:t>redipred</a:t>
            </a:r>
            <a:r>
              <a:rPr lang="en-AU" dirty="0" smtClean="0"/>
              <a:t> which is a very strong form of steroids and getting several doses of this over winter can affect the child’s growth. </a:t>
            </a:r>
            <a:endParaRPr lang="fil-PH" dirty="0" smtClean="0"/>
          </a:p>
          <a:p>
            <a:r>
              <a:rPr lang="en-AU" dirty="0" smtClean="0"/>
              <a:t>Medical conditions can restrict physical activity (asthma, sickle cell diseases), and thus affect gross motor development.</a:t>
            </a:r>
            <a:endParaRPr lang="fil-PH" dirty="0" smtClean="0"/>
          </a:p>
          <a:p>
            <a:r>
              <a:rPr lang="en-AU" dirty="0" smtClean="0"/>
              <a:t>Children undergoing treatment for disease may lack the energy required to take part in physical exercise.</a:t>
            </a:r>
            <a:endParaRPr lang="fil-PH" dirty="0"/>
          </a:p>
        </p:txBody>
      </p:sp>
    </p:spTree>
  </p:cSld>
  <p:clrMapOvr>
    <a:masterClrMapping/>
  </p:clrMapOvr>
  <p:transition>
    <p:cov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b="1" dirty="0" smtClean="0">
                <a:ln w="6350">
                  <a:solidFill>
                    <a:schemeClr val="accent4"/>
                  </a:solidFill>
                </a:ln>
                <a:solidFill>
                  <a:schemeClr val="accent2">
                    <a:lumMod val="20000"/>
                    <a:lumOff val="80000"/>
                  </a:schemeClr>
                </a:solidFill>
                <a:effectLst>
                  <a:glow rad="228600">
                    <a:schemeClr val="accent1">
                      <a:satMod val="175000"/>
                      <a:alpha val="40000"/>
                    </a:schemeClr>
                  </a:glow>
                  <a:outerShdw blurRad="26000" dist="26000" dir="14500000" algn="tl" rotWithShape="0">
                    <a:srgbClr val="000000">
                      <a:alpha val="40000"/>
                    </a:srgbClr>
                  </a:outerShdw>
                </a:effectLst>
                <a:latin typeface="Gill Sans Ultra Bold Condensed" pitchFamily="34" charset="0"/>
              </a:rPr>
              <a:t>Social &amp; Emotional development</a:t>
            </a:r>
            <a:endParaRPr lang="fil-PH" dirty="0">
              <a:ln w="6350">
                <a:solidFill>
                  <a:schemeClr val="accent4"/>
                </a:solidFill>
              </a:ln>
              <a:solidFill>
                <a:schemeClr val="accent2">
                  <a:lumMod val="20000"/>
                  <a:lumOff val="80000"/>
                </a:schemeClr>
              </a:solidFill>
              <a:effectLst>
                <a:glow rad="228600">
                  <a:schemeClr val="accent1">
                    <a:satMod val="175000"/>
                    <a:alpha val="40000"/>
                  </a:schemeClr>
                </a:glow>
                <a:outerShdw blurRad="26000" dist="26000" dir="14500000" algn="tl" rotWithShape="0">
                  <a:srgbClr val="000000">
                    <a:alpha val="40000"/>
                  </a:srgbClr>
                </a:outerShdw>
              </a:effectLst>
              <a:latin typeface="Gill Sans Ultra Bold Condensed" pitchFamily="34" charset="0"/>
            </a:endParaRPr>
          </a:p>
        </p:txBody>
      </p:sp>
      <p:sp>
        <p:nvSpPr>
          <p:cNvPr id="3" name="Content Placeholder 2"/>
          <p:cNvSpPr>
            <a:spLocks noGrp="1"/>
          </p:cNvSpPr>
          <p:nvPr>
            <p:ph idx="1"/>
          </p:nvPr>
        </p:nvSpPr>
        <p:spPr/>
        <p:txBody>
          <a:bodyPr>
            <a:normAutofit/>
          </a:bodyPr>
          <a:lstStyle/>
          <a:p>
            <a:r>
              <a:rPr lang="en-AU" dirty="0" smtClean="0"/>
              <a:t>Many children with asthma spend a lot of time at home sick while other children are playing. If a child is not playing with other children, he or she is not learning how to get along with other children.</a:t>
            </a:r>
            <a:endParaRPr lang="fil-PH" dirty="0" smtClean="0"/>
          </a:p>
          <a:p>
            <a:r>
              <a:rPr lang="fil-PH" dirty="0" smtClean="0"/>
              <a:t>Chronic sufferers may have overprotective adults, and they miss out becoming independent and affect self-esteem.</a:t>
            </a:r>
          </a:p>
          <a:p>
            <a:endParaRPr lang="fil-PH" dirty="0"/>
          </a:p>
        </p:txBody>
      </p:sp>
    </p:spTree>
  </p:cSld>
  <p:clrMapOvr>
    <a:masterClrMapping/>
  </p:clrMapOvr>
  <p:transition>
    <p:cove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il-PH" dirty="0" smtClean="0">
                <a:ln w="6350">
                  <a:solidFill>
                    <a:schemeClr val="accent4"/>
                  </a:solidFill>
                </a:ln>
                <a:solidFill>
                  <a:schemeClr val="accent2">
                    <a:lumMod val="20000"/>
                    <a:lumOff val="80000"/>
                  </a:schemeClr>
                </a:solidFill>
                <a:effectLst>
                  <a:glow rad="228600">
                    <a:schemeClr val="accent1">
                      <a:satMod val="175000"/>
                      <a:alpha val="40000"/>
                    </a:schemeClr>
                  </a:glow>
                  <a:outerShdw blurRad="26000" dist="26000" dir="14500000" algn="tl" rotWithShape="0">
                    <a:srgbClr val="000000">
                      <a:alpha val="40000"/>
                    </a:srgbClr>
                  </a:outerShdw>
                </a:effectLst>
                <a:latin typeface="Gill Sans Ultra Bold Condensed" pitchFamily="34" charset="0"/>
              </a:rPr>
              <a:t>Intellectual development</a:t>
            </a:r>
            <a:endParaRPr lang="fil-PH" dirty="0">
              <a:ln w="6350">
                <a:solidFill>
                  <a:schemeClr val="accent4"/>
                </a:solidFill>
              </a:ln>
              <a:solidFill>
                <a:schemeClr val="accent2">
                  <a:lumMod val="20000"/>
                  <a:lumOff val="80000"/>
                </a:schemeClr>
              </a:solidFill>
              <a:effectLst>
                <a:glow rad="228600">
                  <a:schemeClr val="accent1">
                    <a:satMod val="175000"/>
                    <a:alpha val="40000"/>
                  </a:schemeClr>
                </a:glow>
                <a:outerShdw blurRad="26000" dist="26000" dir="14500000" algn="tl" rotWithShape="0">
                  <a:srgbClr val="000000">
                    <a:alpha val="40000"/>
                  </a:srgbClr>
                </a:outerShdw>
              </a:effectLst>
              <a:latin typeface="Gill Sans Ultra Bold Condensed" pitchFamily="34" charset="0"/>
            </a:endParaRPr>
          </a:p>
        </p:txBody>
      </p:sp>
      <p:sp>
        <p:nvSpPr>
          <p:cNvPr id="3" name="Content Placeholder 2"/>
          <p:cNvSpPr>
            <a:spLocks noGrp="1"/>
          </p:cNvSpPr>
          <p:nvPr>
            <p:ph idx="1"/>
          </p:nvPr>
        </p:nvSpPr>
        <p:spPr/>
        <p:txBody>
          <a:bodyPr>
            <a:normAutofit lnSpcReduction="10000"/>
          </a:bodyPr>
          <a:lstStyle/>
          <a:p>
            <a:r>
              <a:rPr lang="fil-PH" sz="4400" dirty="0" smtClean="0"/>
              <a:t>Unwell children lack concentration, and drugs for conditions can cause drowsiness.</a:t>
            </a:r>
          </a:p>
          <a:p>
            <a:r>
              <a:rPr lang="fil-PH" sz="4400" dirty="0" smtClean="0"/>
              <a:t>Repeated school absence can slow learning – though home schooling can help.</a:t>
            </a:r>
          </a:p>
          <a:p>
            <a:endParaRPr lang="fil-PH" dirty="0"/>
          </a:p>
        </p:txBody>
      </p:sp>
    </p:spTree>
  </p:cSld>
  <p:clrMapOvr>
    <a:masterClrMapping/>
  </p:clrMapOvr>
  <p:transition>
    <p:cove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ln w="6350">
                  <a:solidFill>
                    <a:schemeClr val="accent4"/>
                  </a:solidFill>
                </a:ln>
                <a:solidFill>
                  <a:schemeClr val="accent2">
                    <a:lumMod val="20000"/>
                    <a:lumOff val="80000"/>
                  </a:schemeClr>
                </a:solidFill>
                <a:effectLst>
                  <a:glow rad="228600">
                    <a:schemeClr val="accent1">
                      <a:satMod val="175000"/>
                      <a:alpha val="40000"/>
                    </a:schemeClr>
                  </a:glow>
                  <a:outerShdw blurRad="26000" dist="26000" dir="14500000" algn="tl" rotWithShape="0">
                    <a:srgbClr val="000000">
                      <a:alpha val="40000"/>
                    </a:srgbClr>
                  </a:outerShdw>
                </a:effectLst>
                <a:latin typeface="Gill Sans Ultra Bold Condensed" pitchFamily="34" charset="0"/>
              </a:rPr>
              <a:t>The trends of asthma</a:t>
            </a:r>
            <a:endParaRPr lang="fil-PH" dirty="0">
              <a:ln w="6350">
                <a:solidFill>
                  <a:schemeClr val="accent4"/>
                </a:solidFill>
              </a:ln>
              <a:solidFill>
                <a:schemeClr val="accent2">
                  <a:lumMod val="20000"/>
                  <a:lumOff val="80000"/>
                </a:schemeClr>
              </a:solidFill>
              <a:effectLst>
                <a:glow rad="228600">
                  <a:schemeClr val="accent1">
                    <a:satMod val="175000"/>
                    <a:alpha val="40000"/>
                  </a:schemeClr>
                </a:glow>
                <a:outerShdw blurRad="26000" dist="26000" dir="14500000" algn="tl" rotWithShape="0">
                  <a:srgbClr val="000000">
                    <a:alpha val="40000"/>
                  </a:srgbClr>
                </a:outerShdw>
              </a:effectLst>
              <a:latin typeface="Gill Sans Ultra Bold Condensed" pitchFamily="34" charset="0"/>
            </a:endParaRPr>
          </a:p>
        </p:txBody>
      </p:sp>
      <p:sp>
        <p:nvSpPr>
          <p:cNvPr id="3" name="Content Placeholder 2"/>
          <p:cNvSpPr>
            <a:spLocks noGrp="1"/>
          </p:cNvSpPr>
          <p:nvPr>
            <p:ph idx="1"/>
          </p:nvPr>
        </p:nvSpPr>
        <p:spPr/>
        <p:txBody>
          <a:bodyPr>
            <a:noAutofit/>
          </a:bodyPr>
          <a:lstStyle/>
          <a:p>
            <a:r>
              <a:rPr lang="en-AU" sz="2400" dirty="0" smtClean="0"/>
              <a:t>The prevalence of asthma in Australia is relatively high, by international standards</a:t>
            </a:r>
            <a:endParaRPr lang="fil-PH" sz="2400" dirty="0" smtClean="0"/>
          </a:p>
          <a:p>
            <a:pPr lvl="0"/>
            <a:r>
              <a:rPr lang="en-AU" sz="2400" dirty="0" smtClean="0"/>
              <a:t>11.3% of children aged 0 to 15 have asthma</a:t>
            </a:r>
            <a:endParaRPr lang="fil-PH" sz="2400" dirty="0" smtClean="0"/>
          </a:p>
          <a:p>
            <a:r>
              <a:rPr lang="en-AU" sz="2400" dirty="0" smtClean="0"/>
              <a:t>Observations may include that asthma prevalence increases with age among females, but decreases with age for males; and males are more likely to have asthma aged 12–14 years compared to females, but far less likely at age 20–24 years.</a:t>
            </a:r>
            <a:endParaRPr lang="fil-PH" sz="2400" dirty="0" smtClean="0"/>
          </a:p>
          <a:p>
            <a:r>
              <a:rPr lang="en-AU" sz="2400" dirty="0" smtClean="0"/>
              <a:t>Research on the incidence of asthma is difficult to find as most research focuses on the prevalence; however, it is generally considered to be steady or even slightly decreasing.</a:t>
            </a:r>
            <a:endParaRPr lang="fil-PH" sz="2400" dirty="0" smtClean="0"/>
          </a:p>
        </p:txBody>
      </p:sp>
    </p:spTree>
  </p:cSld>
  <p:clrMapOvr>
    <a:masterClrMapping/>
  </p:clrMapOvr>
  <p:transition>
    <p:cove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il-PH" b="1" dirty="0" smtClean="0">
                <a:ln w="18000">
                  <a:solidFill>
                    <a:schemeClr val="accent4"/>
                  </a:solidFill>
                  <a:prstDash val="solid"/>
                  <a:miter lim="800000"/>
                </a:ln>
                <a:solidFill>
                  <a:schemeClr val="accent2">
                    <a:lumMod val="20000"/>
                    <a:lumOff val="80000"/>
                  </a:schemeClr>
                </a:solidFill>
                <a:effectLst>
                  <a:glow rad="228600">
                    <a:schemeClr val="accent1">
                      <a:satMod val="175000"/>
                      <a:alpha val="40000"/>
                    </a:schemeClr>
                  </a:glow>
                  <a:outerShdw blurRad="25500" dist="23000" dir="7020000" algn="tl">
                    <a:srgbClr val="000000">
                      <a:alpha val="50000"/>
                    </a:srgbClr>
                  </a:outerShdw>
                </a:effectLst>
                <a:latin typeface="Gill Sans Ultra Bold Condensed" pitchFamily="34" charset="0"/>
              </a:rPr>
              <a:t>Risk factors of asthma</a:t>
            </a:r>
            <a:endParaRPr lang="fil-PH" b="1" dirty="0">
              <a:ln w="18000">
                <a:solidFill>
                  <a:schemeClr val="accent4"/>
                </a:solidFill>
                <a:prstDash val="solid"/>
                <a:miter lim="800000"/>
              </a:ln>
              <a:solidFill>
                <a:schemeClr val="accent2">
                  <a:lumMod val="20000"/>
                  <a:lumOff val="80000"/>
                </a:schemeClr>
              </a:solidFill>
              <a:effectLst>
                <a:glow rad="228600">
                  <a:schemeClr val="accent1">
                    <a:satMod val="175000"/>
                    <a:alpha val="40000"/>
                  </a:schemeClr>
                </a:glow>
                <a:outerShdw blurRad="25500" dist="23000" dir="7020000" algn="tl">
                  <a:srgbClr val="000000">
                    <a:alpha val="50000"/>
                  </a:srgbClr>
                </a:outerShdw>
              </a:effectLst>
              <a:latin typeface="Gill Sans Ultra Bold Condensed" pitchFamily="34" charset="0"/>
            </a:endParaRPr>
          </a:p>
        </p:txBody>
      </p:sp>
      <p:sp>
        <p:nvSpPr>
          <p:cNvPr id="3" name="Content Placeholder 2"/>
          <p:cNvSpPr>
            <a:spLocks noGrp="1"/>
          </p:cNvSpPr>
          <p:nvPr>
            <p:ph idx="1"/>
          </p:nvPr>
        </p:nvSpPr>
        <p:spPr/>
        <p:txBody>
          <a:bodyPr>
            <a:normAutofit lnSpcReduction="10000"/>
          </a:bodyPr>
          <a:lstStyle/>
          <a:p>
            <a:pPr lvl="0">
              <a:buNone/>
            </a:pPr>
            <a:r>
              <a:rPr lang="en-AU" dirty="0" smtClean="0">
                <a:solidFill>
                  <a:srgbClr val="00B050"/>
                </a:solidFill>
              </a:rPr>
              <a:t>		</a:t>
            </a:r>
            <a:r>
              <a:rPr lang="en-AU" sz="4000" b="1" dirty="0" smtClean="0">
                <a:solidFill>
                  <a:srgbClr val="92D050"/>
                </a:solidFill>
              </a:rPr>
              <a:t>Hay fever </a:t>
            </a:r>
            <a:r>
              <a:rPr lang="en-AU" sz="4000" dirty="0" smtClean="0"/>
              <a:t>(allergic </a:t>
            </a:r>
            <a:r>
              <a:rPr lang="en-AU" sz="4000" dirty="0"/>
              <a:t>rhinitis) and other allergies -- this is the single biggest risk factor; </a:t>
            </a:r>
            <a:r>
              <a:rPr lang="en-AU" sz="4000" b="1" dirty="0">
                <a:solidFill>
                  <a:srgbClr val="92D050"/>
                </a:solidFill>
              </a:rPr>
              <a:t>eczema</a:t>
            </a:r>
            <a:r>
              <a:rPr lang="en-AU" sz="4000" b="1" dirty="0"/>
              <a:t>:</a:t>
            </a:r>
            <a:r>
              <a:rPr lang="en-AU" sz="4000" dirty="0"/>
              <a:t> another type of allergy affecting the skin; and genetic predisposition: a parent, brother, or sister also has asthma. </a:t>
            </a:r>
            <a:endParaRPr lang="fil-PH" sz="4000" dirty="0"/>
          </a:p>
          <a:p>
            <a:endParaRPr lang="fil-PH" dirty="0"/>
          </a:p>
        </p:txBody>
      </p:sp>
    </p:spTree>
  </p:cSld>
  <p:clrMapOvr>
    <a:masterClrMapping/>
  </p:clrMapOvr>
  <p:transition>
    <p:cove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il-PH" dirty="0" smtClean="0">
                <a:ln w="6350">
                  <a:solidFill>
                    <a:schemeClr val="accent4"/>
                  </a:solidFill>
                </a:ln>
                <a:solidFill>
                  <a:schemeClr val="accent2">
                    <a:lumMod val="20000"/>
                    <a:lumOff val="80000"/>
                  </a:schemeClr>
                </a:solidFill>
                <a:effectLst>
                  <a:glow rad="228600">
                    <a:schemeClr val="accent1">
                      <a:satMod val="175000"/>
                      <a:alpha val="40000"/>
                    </a:schemeClr>
                  </a:glow>
                  <a:outerShdw blurRad="26000" dist="26000" dir="14500000" algn="tl" rotWithShape="0">
                    <a:srgbClr val="000000">
                      <a:alpha val="40000"/>
                    </a:srgbClr>
                  </a:outerShdw>
                </a:effectLst>
                <a:latin typeface="Gill Sans Ultra Bold Condensed" pitchFamily="34" charset="0"/>
              </a:rPr>
              <a:t>Protective factors</a:t>
            </a:r>
            <a:endParaRPr lang="fil-PH" dirty="0">
              <a:ln w="6350">
                <a:solidFill>
                  <a:schemeClr val="accent4"/>
                </a:solidFill>
              </a:ln>
              <a:solidFill>
                <a:schemeClr val="accent2">
                  <a:lumMod val="20000"/>
                  <a:lumOff val="80000"/>
                </a:schemeClr>
              </a:solidFill>
              <a:effectLst>
                <a:glow rad="228600">
                  <a:schemeClr val="accent1">
                    <a:satMod val="175000"/>
                    <a:alpha val="40000"/>
                  </a:schemeClr>
                </a:glow>
                <a:outerShdw blurRad="26000" dist="26000" dir="14500000" algn="tl" rotWithShape="0">
                  <a:srgbClr val="000000">
                    <a:alpha val="40000"/>
                  </a:srgbClr>
                </a:outerShdw>
              </a:effectLst>
              <a:latin typeface="Gill Sans Ultra Bold Condensed" pitchFamily="34" charset="0"/>
            </a:endParaRPr>
          </a:p>
        </p:txBody>
      </p:sp>
      <p:sp>
        <p:nvSpPr>
          <p:cNvPr id="3" name="Content Placeholder 2"/>
          <p:cNvSpPr>
            <a:spLocks noGrp="1"/>
          </p:cNvSpPr>
          <p:nvPr>
            <p:ph idx="1"/>
          </p:nvPr>
        </p:nvSpPr>
        <p:spPr>
          <a:xfrm>
            <a:off x="457200" y="1676400"/>
            <a:ext cx="8229600" cy="4572000"/>
          </a:xfrm>
        </p:spPr>
        <p:txBody>
          <a:bodyPr>
            <a:noAutofit/>
          </a:bodyPr>
          <a:lstStyle/>
          <a:p>
            <a:pPr lvl="0"/>
            <a:r>
              <a:rPr lang="en-AU" sz="2000" dirty="0"/>
              <a:t>A </a:t>
            </a:r>
            <a:r>
              <a:rPr lang="en-AU" sz="2000" b="1" dirty="0">
                <a:solidFill>
                  <a:srgbClr val="92D050"/>
                </a:solidFill>
              </a:rPr>
              <a:t>smoke-free environment </a:t>
            </a:r>
            <a:r>
              <a:rPr lang="en-AU" sz="2000" dirty="0"/>
              <a:t>should be recommended for all children, and all pregnant and breastfeeding women should be advised not to smoke.</a:t>
            </a:r>
            <a:endParaRPr lang="fil-PH" sz="2000" dirty="0"/>
          </a:p>
          <a:p>
            <a:pPr lvl="0"/>
            <a:r>
              <a:rPr lang="en-AU" sz="2000" dirty="0"/>
              <a:t>Avoidance of environmental tobacco smoke may reduce the risk of childhood asthma.</a:t>
            </a:r>
            <a:endParaRPr lang="fil-PH" sz="2000" dirty="0"/>
          </a:p>
          <a:p>
            <a:pPr lvl="0"/>
            <a:r>
              <a:rPr lang="en-AU" sz="2000" dirty="0" smtClean="0"/>
              <a:t>Avoidance </a:t>
            </a:r>
            <a:r>
              <a:rPr lang="en-AU" sz="2000" dirty="0"/>
              <a:t>of commonly </a:t>
            </a:r>
            <a:r>
              <a:rPr lang="en-AU" sz="2000" b="1" dirty="0">
                <a:solidFill>
                  <a:srgbClr val="92D050"/>
                </a:solidFill>
              </a:rPr>
              <a:t>allergenic foods </a:t>
            </a:r>
            <a:r>
              <a:rPr lang="en-AU" sz="2000" dirty="0"/>
              <a:t>during pregnancy or lactation has no effect on the development of childhood asthma</a:t>
            </a:r>
            <a:endParaRPr lang="fil-PH" sz="2000" dirty="0"/>
          </a:p>
          <a:p>
            <a:pPr lvl="0"/>
            <a:r>
              <a:rPr lang="en-AU" sz="2000" dirty="0" smtClean="0"/>
              <a:t>Measures </a:t>
            </a:r>
            <a:r>
              <a:rPr lang="en-AU" sz="2000" dirty="0"/>
              <a:t>to reduce exposure to </a:t>
            </a:r>
            <a:r>
              <a:rPr lang="en-AU" sz="2000" b="1" dirty="0">
                <a:solidFill>
                  <a:srgbClr val="92D050"/>
                </a:solidFill>
              </a:rPr>
              <a:t>dust mite </a:t>
            </a:r>
            <a:r>
              <a:rPr lang="en-AU" sz="2000" dirty="0"/>
              <a:t>do not appear to decrease the rates of asthma or wheeze in young children.</a:t>
            </a:r>
            <a:endParaRPr lang="fil-PH" sz="2000" dirty="0"/>
          </a:p>
          <a:p>
            <a:pPr lvl="0"/>
            <a:r>
              <a:rPr lang="en-AU" sz="2000" dirty="0"/>
              <a:t>On current evidence, advising families to avoid exposure to </a:t>
            </a:r>
            <a:r>
              <a:rPr lang="en-AU" sz="2000" b="1" dirty="0">
                <a:solidFill>
                  <a:srgbClr val="92D050"/>
                </a:solidFill>
              </a:rPr>
              <a:t>pets</a:t>
            </a:r>
            <a:r>
              <a:rPr lang="en-AU" sz="2000" dirty="0">
                <a:solidFill>
                  <a:srgbClr val="92D050"/>
                </a:solidFill>
              </a:rPr>
              <a:t> </a:t>
            </a:r>
            <a:r>
              <a:rPr lang="en-AU" sz="2000" dirty="0"/>
              <a:t>is not warranted</a:t>
            </a:r>
            <a:r>
              <a:rPr lang="en-AU" sz="2000" dirty="0" smtClean="0"/>
              <a:t>.</a:t>
            </a:r>
            <a:endParaRPr lang="fil-PH" sz="2000" dirty="0"/>
          </a:p>
        </p:txBody>
      </p:sp>
    </p:spTree>
  </p:cSld>
  <p:clrMapOvr>
    <a:masterClrMapping/>
  </p:clrMapOvr>
  <p:transition>
    <p:cove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120</TotalTime>
  <Words>611</Words>
  <Application>Microsoft Office PowerPoint</Application>
  <PresentationFormat>On-screen Show (4:3)</PresentationFormat>
  <Paragraphs>35</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Verve</vt:lpstr>
      <vt:lpstr>Presented by  Mariella Jziggy Cajucom</vt:lpstr>
      <vt:lpstr>PowerPoint Presentation</vt:lpstr>
      <vt:lpstr>PowerPoint Presentation</vt:lpstr>
      <vt:lpstr>How does asthma affect physical development of a child?</vt:lpstr>
      <vt:lpstr>Social &amp; Emotional development</vt:lpstr>
      <vt:lpstr>Intellectual development</vt:lpstr>
      <vt:lpstr>The trends of asthma</vt:lpstr>
      <vt:lpstr>Risk factors of asthma</vt:lpstr>
      <vt:lpstr>Protective factors</vt:lpstr>
      <vt:lpstr>Programs for asthma</vt:lpstr>
      <vt:lpstr>Rights and Responsibilities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mariella jziggy</dc:creator>
  <cp:lastModifiedBy>caj0002</cp:lastModifiedBy>
  <cp:revision>16</cp:revision>
  <dcterms:created xsi:type="dcterms:W3CDTF">2011-05-07T02:54:02Z</dcterms:created>
  <dcterms:modified xsi:type="dcterms:W3CDTF">2011-05-09T02:17:46Z</dcterms:modified>
</cp:coreProperties>
</file>